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1" r:id="rId4"/>
    <p:sldId id="273" r:id="rId5"/>
    <p:sldId id="272" r:id="rId6"/>
    <p:sldId id="262" r:id="rId7"/>
    <p:sldId id="268" r:id="rId8"/>
    <p:sldId id="269" r:id="rId9"/>
    <p:sldId id="270" r:id="rId10"/>
    <p:sldId id="274" r:id="rId11"/>
    <p:sldId id="279" r:id="rId12"/>
    <p:sldId id="277" r:id="rId13"/>
    <p:sldId id="27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4" d="100"/>
          <a:sy n="84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61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23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40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81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99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59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20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5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61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02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18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785B-DC93-40D9-AEF0-9FE5B1775A8E}" type="datetimeFigureOut">
              <a:rPr lang="fr-FR" smtClean="0"/>
              <a:t>27/01/2018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47EF0-4279-4F3B-9A5D-BFFC3AD1D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28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8"/>
            <a:ext cx="2968487" cy="1281386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4" name="Rectangle 3"/>
          <p:cNvSpPr/>
          <p:nvPr/>
        </p:nvSpPr>
        <p:spPr>
          <a:xfrm>
            <a:off x="0" y="1844157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fr-FR" sz="2800" dirty="0">
                <a:solidFill>
                  <a:schemeClr val="accent4"/>
                </a:solidFill>
              </a:rPr>
            </a:br>
            <a:br>
              <a:rPr lang="fr-FR" sz="2800" dirty="0">
                <a:solidFill>
                  <a:schemeClr val="accent4"/>
                </a:solidFill>
              </a:rPr>
            </a:br>
            <a:r>
              <a:rPr lang="fr-FR" sz="2800" dirty="0">
                <a:solidFill>
                  <a:schemeClr val="accent4"/>
                </a:solidFill>
              </a:rPr>
              <a:t>       SURETE ET SECURITE EN ENTREPOT</a:t>
            </a:r>
            <a:br>
              <a:rPr lang="fr-FR" sz="2800" dirty="0">
                <a:solidFill>
                  <a:schemeClr val="accent4"/>
                </a:solidFill>
              </a:rPr>
            </a:br>
            <a:r>
              <a:rPr lang="fr-FR" sz="2800" dirty="0">
                <a:solidFill>
                  <a:schemeClr val="accent4"/>
                </a:solidFill>
              </a:rPr>
              <a:t> </a:t>
            </a:r>
          </a:p>
          <a:p>
            <a:r>
              <a:rPr lang="fr-FR" sz="2800" dirty="0">
                <a:solidFill>
                  <a:schemeClr val="accent4"/>
                </a:solidFill>
              </a:rPr>
              <a:t>              VISITE DU 7 AVRIL 2017 </a:t>
            </a:r>
          </a:p>
          <a:p>
            <a:endParaRPr lang="fr-FR" sz="2800" dirty="0">
              <a:solidFill>
                <a:schemeClr val="accent4"/>
              </a:solidFill>
            </a:endParaRPr>
          </a:p>
          <a:p>
            <a:r>
              <a:rPr lang="fr-FR" sz="2800" dirty="0">
                <a:solidFill>
                  <a:schemeClr val="accent4"/>
                </a:solidFill>
              </a:rPr>
              <a:t>Enseignants en Transport et Logistique de l’éducation Nationale  de l’académie de Nice.</a:t>
            </a:r>
          </a:p>
          <a:p>
            <a:br>
              <a:rPr lang="fr-FR" sz="2800" dirty="0">
                <a:solidFill>
                  <a:schemeClr val="accent4"/>
                </a:solidFill>
              </a:rPr>
            </a:br>
            <a:r>
              <a:rPr lang="fr-FR" sz="2800" dirty="0">
                <a:solidFill>
                  <a:schemeClr val="accent4"/>
                </a:solidFill>
              </a:rPr>
              <a:t>Journée Régionale Technique.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583" y="5106198"/>
            <a:ext cx="3093214" cy="9016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00354" y="431719"/>
            <a:ext cx="1587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>
                <a:solidFill>
                  <a:schemeClr val="accent2"/>
                </a:solidFill>
              </a:rPr>
              <a:t>Agence</a:t>
            </a:r>
          </a:p>
        </p:txBody>
      </p:sp>
    </p:spTree>
    <p:extLst>
      <p:ext uri="{BB962C8B-B14F-4D97-AF65-F5344CB8AC3E}">
        <p14:creationId xmlns:p14="http://schemas.microsoft.com/office/powerpoint/2010/main" val="624396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3721" y="2574997"/>
            <a:ext cx="2653705" cy="1546429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                      La visite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838200" y="2012865"/>
            <a:ext cx="4780722" cy="4164098"/>
          </a:xfrm>
        </p:spPr>
        <p:txBody>
          <a:bodyPr anchor="ctr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012865"/>
            <a:ext cx="6096000" cy="54725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groupes</a:t>
            </a: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SURETE ET SECURITE 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technique  contrôle départ ( en fonction de l’horaire) et opérations qualité.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Traçabilité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Prévention 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Contrôle retour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Vidéo surveillance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technique informatique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Hotline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Echanges avec les collaborateurs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Confidentialité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Réglementation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fr-FR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fr-FR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842" y="5275302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18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7"/>
            <a:ext cx="2968487" cy="1811473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98783" y="1690688"/>
            <a:ext cx="4956739" cy="5167312"/>
          </a:xfrm>
        </p:spPr>
        <p:txBody>
          <a:bodyPr anchor="ctr">
            <a:normAutofit fontScale="92500" lnSpcReduction="20000"/>
          </a:bodyPr>
          <a:lstStyle/>
          <a:p>
            <a:r>
              <a:rPr lang="fr-FR" b="1" dirty="0">
                <a:solidFill>
                  <a:schemeClr val="accent4"/>
                </a:solidFill>
              </a:rPr>
              <a:t>Sûreté et Sécurité. </a:t>
            </a:r>
            <a:endParaRPr lang="fr-FR" dirty="0">
              <a:solidFill>
                <a:schemeClr val="accent4"/>
              </a:solidFill>
            </a:endParaRPr>
          </a:p>
          <a:p>
            <a:r>
              <a:rPr lang="fr-FR" b="1" dirty="0">
                <a:solidFill>
                  <a:schemeClr val="accent4"/>
                </a:solidFill>
              </a:rPr>
              <a:t>Thèmes Ateliers Possibles :</a:t>
            </a:r>
            <a:endParaRPr lang="fr-FR" dirty="0">
              <a:solidFill>
                <a:schemeClr val="accent4"/>
              </a:solidFill>
            </a:endParaRPr>
          </a:p>
          <a:p>
            <a:r>
              <a:rPr lang="fr-FR" dirty="0">
                <a:solidFill>
                  <a:schemeClr val="accent4"/>
                </a:solidFill>
              </a:rPr>
              <a:t>- Vidéosurveillance.</a:t>
            </a:r>
          </a:p>
          <a:p>
            <a:r>
              <a:rPr lang="fr-FR" dirty="0">
                <a:solidFill>
                  <a:schemeClr val="accent4"/>
                </a:solidFill>
              </a:rPr>
              <a:t>- Contrôles Procédures et des accès.</a:t>
            </a:r>
          </a:p>
          <a:p>
            <a:r>
              <a:rPr lang="fr-FR" dirty="0">
                <a:solidFill>
                  <a:schemeClr val="accent4"/>
                </a:solidFill>
              </a:rPr>
              <a:t>- Expert sûreté. </a:t>
            </a:r>
          </a:p>
          <a:p>
            <a:r>
              <a:rPr lang="fr-FR" dirty="0">
                <a:solidFill>
                  <a:schemeClr val="accent4"/>
                </a:solidFill>
              </a:rPr>
              <a:t>- Vol de marchandises.</a:t>
            </a:r>
          </a:p>
          <a:p>
            <a:r>
              <a:rPr lang="fr-FR" dirty="0">
                <a:solidFill>
                  <a:schemeClr val="accent4"/>
                </a:solidFill>
              </a:rPr>
              <a:t>- Contrôles Surveillance et procédures qualités.</a:t>
            </a:r>
          </a:p>
          <a:p>
            <a:r>
              <a:rPr lang="fr-FR" dirty="0">
                <a:solidFill>
                  <a:schemeClr val="accent4"/>
                </a:solidFill>
              </a:rPr>
              <a:t>- Traçabilité et relations Plateforme et autres établissements.</a:t>
            </a:r>
          </a:p>
          <a:p>
            <a:r>
              <a:rPr lang="fr-FR" dirty="0">
                <a:solidFill>
                  <a:schemeClr val="accent4"/>
                </a:solidFill>
              </a:rPr>
              <a:t>- Enquêtes Internes et Externes.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275302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94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7"/>
            <a:ext cx="2968487" cy="1811473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19270" y="1497496"/>
            <a:ext cx="5570376" cy="5870713"/>
          </a:xfrm>
        </p:spPr>
        <p:txBody>
          <a:bodyPr anchor="ctr">
            <a:normAutofit/>
          </a:bodyPr>
          <a:lstStyle/>
          <a:p>
            <a:r>
              <a:rPr lang="fr-FR" sz="2000" dirty="0">
                <a:solidFill>
                  <a:schemeClr val="accent4"/>
                </a:solidFill>
              </a:rPr>
              <a:t>- Relations Douanes- Forces de l’ordre. 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Vol de moyen de transport.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Dégradation / vandalisme.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Effraction ou tentative d’effraction.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Agression externe. 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Intrusion d’une personne non autorisée et levée de doute.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Déclenchement d’alarme.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Destruction ou déconnexion d’installation de sécurité.</a:t>
            </a:r>
          </a:p>
          <a:p>
            <a:r>
              <a:rPr lang="fr-FR" sz="2000" dirty="0">
                <a:solidFill>
                  <a:schemeClr val="accent4"/>
                </a:solidFill>
              </a:rPr>
              <a:t>- Vol ou perte de clé, badge.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275302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354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7"/>
            <a:ext cx="2968487" cy="1811473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85529" y="2012864"/>
            <a:ext cx="5406887" cy="4719239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accent4"/>
                </a:solidFill>
              </a:rPr>
              <a:t>-</a:t>
            </a:r>
            <a:r>
              <a:rPr lang="fr-FR" b="1" dirty="0">
                <a:solidFill>
                  <a:schemeClr val="accent4"/>
                </a:solidFill>
              </a:rPr>
              <a:t>Prévention des risques et conditions de travail. EVRP- DU-CHSCT-Protocole de Sécurité.</a:t>
            </a:r>
            <a:endParaRPr lang="fr-FR" dirty="0">
              <a:solidFill>
                <a:schemeClr val="accent4"/>
              </a:solidFill>
            </a:endParaRPr>
          </a:p>
          <a:p>
            <a:r>
              <a:rPr lang="fr-FR" dirty="0">
                <a:solidFill>
                  <a:schemeClr val="accent4"/>
                </a:solidFill>
              </a:rPr>
              <a:t>- Les acteurs de la Prévention. </a:t>
            </a:r>
          </a:p>
          <a:p>
            <a:r>
              <a:rPr lang="fr-FR" dirty="0">
                <a:solidFill>
                  <a:schemeClr val="accent4"/>
                </a:solidFill>
              </a:rPr>
              <a:t>- Prévention et respect des règles de sécurité.</a:t>
            </a:r>
          </a:p>
          <a:p>
            <a:r>
              <a:rPr lang="fr-FR" dirty="0">
                <a:solidFill>
                  <a:schemeClr val="accent4"/>
                </a:solidFill>
              </a:rPr>
              <a:t>- Plan d’évacuation. </a:t>
            </a:r>
          </a:p>
          <a:p>
            <a:r>
              <a:rPr lang="fr-FR" dirty="0">
                <a:solidFill>
                  <a:schemeClr val="accent4"/>
                </a:solidFill>
              </a:rPr>
              <a:t>- Communication- Affichage et difficulté de Mise en œuvre.</a:t>
            </a:r>
          </a:p>
          <a:p>
            <a:r>
              <a:rPr lang="fr-FR" dirty="0">
                <a:solidFill>
                  <a:schemeClr val="accent4"/>
                </a:solidFill>
              </a:rPr>
              <a:t>- Règlement Intérieur et registre d’hygiène et de sécurité.</a:t>
            </a:r>
          </a:p>
          <a:p>
            <a:r>
              <a:rPr lang="fr-FR" dirty="0">
                <a:solidFill>
                  <a:schemeClr val="accent4"/>
                </a:solidFill>
              </a:rPr>
              <a:t>- Bien-être au travail. Reconnaissance et RPS</a:t>
            </a:r>
          </a:p>
          <a:p>
            <a:r>
              <a:rPr lang="fr-FR" dirty="0">
                <a:solidFill>
                  <a:schemeClr val="accent4"/>
                </a:solidFill>
              </a:rPr>
              <a:t>- Addictions et Audit de conduite</a:t>
            </a:r>
          </a:p>
          <a:p>
            <a:r>
              <a:rPr lang="fr-FR" dirty="0">
                <a:solidFill>
                  <a:schemeClr val="accent4"/>
                </a:solidFill>
              </a:rPr>
              <a:t>-HST.</a:t>
            </a:r>
          </a:p>
          <a:p>
            <a:r>
              <a:rPr lang="fr-FR" dirty="0">
                <a:solidFill>
                  <a:schemeClr val="accent4"/>
                </a:solidFill>
              </a:rPr>
              <a:t>-Management de la Prévention et de la gestion des risques</a:t>
            </a:r>
          </a:p>
          <a:p>
            <a:r>
              <a:rPr lang="fr-FR" dirty="0"/>
              <a:t> 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275302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5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8"/>
            <a:ext cx="2968487" cy="1281386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4" name="Rectangle 3"/>
          <p:cNvSpPr/>
          <p:nvPr/>
        </p:nvSpPr>
        <p:spPr>
          <a:xfrm>
            <a:off x="0" y="1844157"/>
            <a:ext cx="6096000" cy="704808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800" dirty="0">
                <a:solidFill>
                  <a:schemeClr val="accent4"/>
                </a:solidFill>
              </a:rPr>
              <a:t>          LA SURETE ET LA SECURITE </a:t>
            </a:r>
          </a:p>
          <a:p>
            <a:r>
              <a:rPr lang="fr-FR" sz="2400" dirty="0">
                <a:solidFill>
                  <a:schemeClr val="accent4"/>
                </a:solidFill>
              </a:rPr>
              <a:t>désigne l'ensemble des moyens humains,       organisationnels et techniques réunis pour faire face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4"/>
                </a:solidFill>
              </a:rPr>
              <a:t>Aux actes spontanés ou réfléchis </a:t>
            </a:r>
            <a:r>
              <a:rPr lang="fr-FR" sz="2400" b="1" u="sng" dirty="0">
                <a:solidFill>
                  <a:schemeClr val="accent4"/>
                </a:solidFill>
              </a:rPr>
              <a:t>ayant</a:t>
            </a:r>
            <a:r>
              <a:rPr lang="fr-FR" sz="2400" dirty="0">
                <a:solidFill>
                  <a:schemeClr val="accent4"/>
                </a:solidFill>
              </a:rPr>
              <a:t> pour but de nuire, ou de porter atteinte </a:t>
            </a:r>
            <a:r>
              <a:rPr lang="fr-FR" sz="2400" b="1" u="sng" dirty="0">
                <a:solidFill>
                  <a:schemeClr val="accent4"/>
                </a:solidFill>
              </a:rPr>
              <a:t>dans un but de profit </a:t>
            </a:r>
            <a:r>
              <a:rPr lang="fr-FR" sz="2400" dirty="0">
                <a:solidFill>
                  <a:schemeClr val="accent4"/>
                </a:solidFill>
              </a:rPr>
              <a:t>psychique , idéologique ou/et financier...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4"/>
                </a:solidFill>
              </a:rPr>
              <a:t>Aux risques techniques, physiques, chimiques et environnementaux </a:t>
            </a:r>
            <a:r>
              <a:rPr lang="fr-FR" sz="2400" b="1" u="sng" dirty="0">
                <a:solidFill>
                  <a:schemeClr val="accent4"/>
                </a:solidFill>
              </a:rPr>
              <a:t>pouvant</a:t>
            </a:r>
            <a:r>
              <a:rPr lang="fr-FR" sz="2400" dirty="0">
                <a:solidFill>
                  <a:schemeClr val="accent4"/>
                </a:solidFill>
              </a:rPr>
              <a:t> nuire aux personnes  et aux biens </a:t>
            </a:r>
          </a:p>
          <a:p>
            <a:r>
              <a:rPr lang="fr-FR" sz="2400" b="1" dirty="0">
                <a:solidFill>
                  <a:schemeClr val="accent4"/>
                </a:solidFill>
              </a:rPr>
              <a:t>     </a:t>
            </a:r>
            <a:r>
              <a:rPr lang="fr-FR" sz="2400" b="1" u="sng" dirty="0">
                <a:solidFill>
                  <a:schemeClr val="accent4"/>
                </a:solidFill>
              </a:rPr>
              <a:t>sans avoir un but de profit</a:t>
            </a:r>
            <a:r>
              <a:rPr lang="fr-FR" sz="2400" u="sng" dirty="0">
                <a:solidFill>
                  <a:schemeClr val="accent4"/>
                </a:solidFill>
              </a:rPr>
              <a:t>... </a:t>
            </a:r>
            <a:br>
              <a:rPr lang="fr-FR" sz="2400" u="sng" dirty="0">
                <a:solidFill>
                  <a:schemeClr val="accent4"/>
                </a:solidFill>
              </a:rPr>
            </a:br>
            <a:br>
              <a:rPr lang="fr-FR" sz="2400" u="sng" dirty="0">
                <a:solidFill>
                  <a:schemeClr val="accent4"/>
                </a:solidFill>
              </a:rPr>
            </a:br>
            <a:br>
              <a:rPr lang="fr-FR" sz="2000" dirty="0">
                <a:solidFill>
                  <a:schemeClr val="accent4"/>
                </a:solidFill>
              </a:rPr>
            </a:br>
            <a:endParaRPr lang="fr-FR" sz="2000" dirty="0">
              <a:solidFill>
                <a:schemeClr val="accent4"/>
              </a:solidFill>
            </a:endParaRPr>
          </a:p>
          <a:p>
            <a:endParaRPr lang="fr-FR" sz="2000" dirty="0">
              <a:solidFill>
                <a:schemeClr val="accent4"/>
              </a:solidFill>
            </a:endParaRPr>
          </a:p>
          <a:p>
            <a:br>
              <a:rPr lang="fr-FR" sz="2000" dirty="0">
                <a:solidFill>
                  <a:schemeClr val="accent4"/>
                </a:solidFill>
              </a:rPr>
            </a:br>
            <a:r>
              <a:rPr lang="fr-FR" sz="2800" dirty="0">
                <a:solidFill>
                  <a:schemeClr val="accent4"/>
                </a:solidFill>
              </a:rPr>
              <a:t>        </a:t>
            </a:r>
          </a:p>
          <a:p>
            <a:endParaRPr lang="fr-FR" sz="2800" dirty="0">
              <a:solidFill>
                <a:schemeClr val="accent4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583" y="5106198"/>
            <a:ext cx="3093214" cy="9016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00354" y="431719"/>
            <a:ext cx="1587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>
                <a:solidFill>
                  <a:schemeClr val="accent2"/>
                </a:solidFill>
              </a:rPr>
              <a:t>Agence</a:t>
            </a:r>
          </a:p>
        </p:txBody>
      </p:sp>
    </p:spTree>
    <p:extLst>
      <p:ext uri="{BB962C8B-B14F-4D97-AF65-F5344CB8AC3E}">
        <p14:creationId xmlns:p14="http://schemas.microsoft.com/office/powerpoint/2010/main" val="181362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8"/>
            <a:ext cx="2968487" cy="1281386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r>
              <a:rPr lang="fr-FR" dirty="0"/>
              <a:t>                      Programme de la  Journée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0" y="1690688"/>
            <a:ext cx="7231292" cy="558475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fr-FR" sz="1800" b="1" u="sng" dirty="0">
                <a:solidFill>
                  <a:schemeClr val="accent4"/>
                </a:solidFill>
              </a:rPr>
              <a:t>9h-9h30 :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Accueil à l’entrée du site et vérification des identités et des EPI -Collation en salle de réunion. </a:t>
            </a:r>
          </a:p>
          <a:p>
            <a:pPr marL="0" lvl="0" indent="0">
              <a:buNone/>
            </a:pPr>
            <a:r>
              <a:rPr lang="fr-FR" sz="1800" b="1" u="sng" dirty="0">
                <a:solidFill>
                  <a:schemeClr val="accent4"/>
                </a:solidFill>
              </a:rPr>
              <a:t>9h30-9H45 :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Présentation par 2MIntervenant des principaux acteurs et du déroulement de la journée.</a:t>
            </a:r>
            <a:endParaRPr lang="fr-FR" sz="1800" dirty="0">
              <a:solidFill>
                <a:schemeClr val="accent4"/>
              </a:solidFill>
            </a:endParaRPr>
          </a:p>
          <a:p>
            <a:pPr marL="0" lvl="0" indent="0">
              <a:buNone/>
            </a:pPr>
            <a:r>
              <a:rPr lang="fr-FR" sz="1800" b="1" u="sng" dirty="0">
                <a:solidFill>
                  <a:schemeClr val="accent4"/>
                </a:solidFill>
              </a:rPr>
              <a:t>9h45 -10H45 :</a:t>
            </a:r>
          </a:p>
          <a:p>
            <a:pPr marL="0" lv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Présentation et visite du site par le responsable de l’agence et </a:t>
            </a:r>
            <a:r>
              <a:rPr lang="fr-FR" sz="1800" b="1" i="1" dirty="0">
                <a:solidFill>
                  <a:schemeClr val="accent4"/>
                </a:solidFill>
              </a:rPr>
              <a:t>collaborateurs, interventions 2MIntervenant et</a:t>
            </a:r>
          </a:p>
          <a:p>
            <a:pPr marL="0" lvl="0" indent="0">
              <a:buNone/>
            </a:pPr>
            <a:r>
              <a:rPr lang="fr-FR" sz="1800" b="1" i="1" dirty="0">
                <a:solidFill>
                  <a:schemeClr val="accent4"/>
                </a:solidFill>
              </a:rPr>
              <a:t> Expert sûreté (en 2 groupes simultanés</a:t>
            </a:r>
            <a:r>
              <a:rPr lang="fr-FR" sz="1800" b="1" dirty="0">
                <a:solidFill>
                  <a:schemeClr val="accent4"/>
                </a:solidFill>
              </a:rPr>
              <a:t> pour des raisons</a:t>
            </a:r>
          </a:p>
          <a:p>
            <a:pPr marL="0" lv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de sécurité et techniques).</a:t>
            </a:r>
            <a:endParaRPr lang="fr-FR" sz="18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Observations : Points Maitrisés et points de Réflexion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et d’Amélioration.</a:t>
            </a:r>
          </a:p>
          <a:p>
            <a:endParaRPr lang="fr-FR" sz="1800" dirty="0">
              <a:solidFill>
                <a:schemeClr val="accent4"/>
              </a:solidFill>
            </a:endParaRP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923" y="4778035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9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8"/>
            <a:ext cx="2968487" cy="1281386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r>
              <a:rPr lang="fr-FR" dirty="0"/>
              <a:t>                      Programme de la Journée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0" y="2007705"/>
            <a:ext cx="5844208" cy="4890052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10h45-11h :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Retour visite, animé par 2M intervenant et Responsable Agence.</a:t>
            </a:r>
          </a:p>
          <a:p>
            <a:pPr lvl="0"/>
            <a:endParaRPr lang="fr-FR" sz="1800" dirty="0">
              <a:solidFill>
                <a:schemeClr val="accent4"/>
              </a:solidFill>
            </a:endParaRPr>
          </a:p>
          <a:p>
            <a:pPr marL="0" lv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11h-11h30 : 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Intervention de l’expert sûreté rôle dans l’entreprise et périmètre de responsabilités et 2M Intervenant. </a:t>
            </a:r>
          </a:p>
          <a:p>
            <a:pPr lvl="0"/>
            <a:endParaRPr lang="fr-FR" sz="1800" dirty="0">
              <a:solidFill>
                <a:schemeClr val="accent4"/>
              </a:solidFill>
            </a:endParaRPr>
          </a:p>
          <a:p>
            <a:pPr marL="0" lv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11h30-12h30 :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2 M Intervenant et Responsable Agence : Présentation et Composition puis lancement des 3 Ateliers de réflexion avec remise fiches thématiques.</a:t>
            </a:r>
            <a:endParaRPr lang="fr-FR" sz="1800" dirty="0">
              <a:solidFill>
                <a:schemeClr val="accent4"/>
              </a:solidFill>
            </a:endParaRP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053" y="5043811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6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8"/>
            <a:ext cx="2968487" cy="1281386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>
            <a:normAutofit/>
          </a:bodyPr>
          <a:lstStyle/>
          <a:p>
            <a:r>
              <a:rPr lang="fr-FR" dirty="0"/>
              <a:t>                      Programme de la Journée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" y="1590261"/>
            <a:ext cx="7231292" cy="568518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1800" b="1" u="sng" dirty="0">
                <a:solidFill>
                  <a:schemeClr val="accent4"/>
                </a:solidFill>
              </a:rPr>
              <a:t>12h30-13h30 :</a:t>
            </a:r>
            <a:r>
              <a:rPr lang="fr-FR" sz="1800" b="1" dirty="0">
                <a:solidFill>
                  <a:schemeClr val="accent4"/>
                </a:solidFill>
              </a:rPr>
              <a:t>  Pause Repas. A proximité réservation utile. </a:t>
            </a:r>
            <a:endParaRPr lang="fr-FR" sz="1800" dirty="0">
              <a:solidFill>
                <a:schemeClr val="accent4"/>
              </a:solidFill>
            </a:endParaRPr>
          </a:p>
          <a:p>
            <a:endParaRPr lang="fr-FR" sz="18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 </a:t>
            </a:r>
            <a:r>
              <a:rPr lang="fr-FR" sz="1800" b="1" u="sng" dirty="0">
                <a:solidFill>
                  <a:schemeClr val="accent4"/>
                </a:solidFill>
              </a:rPr>
              <a:t>13h30-15h :</a:t>
            </a:r>
            <a:r>
              <a:rPr lang="fr-FR" sz="1800" b="1" dirty="0">
                <a:solidFill>
                  <a:schemeClr val="accent4"/>
                </a:solidFill>
              </a:rPr>
              <a:t> 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Restitution des groupes et Echanges avec interventions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du responsable Agence et proches collaborateurs, 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de l’expert Sûreté et 2M Intervenant. </a:t>
            </a:r>
            <a:endParaRPr lang="fr-FR" sz="18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u="sng" dirty="0">
                <a:solidFill>
                  <a:schemeClr val="accent4"/>
                </a:solidFill>
              </a:rPr>
              <a:t>15h-16h :</a:t>
            </a:r>
            <a:endParaRPr lang="fr-FR" sz="1800" u="sng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Échanges et bonnes pratiques en entreprise et mise en œuvre.</a:t>
            </a:r>
            <a:endParaRPr lang="fr-FR" sz="18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Vision du sujet par les enseignants et leurs </a:t>
            </a: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 attentes pédagogiques.</a:t>
            </a:r>
            <a:endParaRPr lang="fr-FR" sz="18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Cas concrets en entreprise.</a:t>
            </a:r>
            <a:endParaRPr lang="fr-FR" sz="1800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fr-FR" sz="1800" b="1" dirty="0">
                <a:solidFill>
                  <a:schemeClr val="accent4"/>
                </a:solidFill>
              </a:rPr>
              <a:t>Témoignages-Synthèse et conclusion.</a:t>
            </a:r>
            <a:endParaRPr lang="fr-FR" sz="1800" dirty="0">
              <a:solidFill>
                <a:schemeClr val="accent4"/>
              </a:solidFill>
            </a:endParaRPr>
          </a:p>
          <a:p>
            <a:endParaRPr lang="fr-FR" sz="1800" b="1" dirty="0"/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923" y="5071946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5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05530" y="2574997"/>
            <a:ext cx="2968487" cy="1811473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838200" y="2012865"/>
            <a:ext cx="4317322" cy="416409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chemeClr val="bg1"/>
                </a:solidFill>
              </a:rPr>
              <a:t>ATELIERS METHODE :</a:t>
            </a:r>
            <a:endParaRPr lang="fr-F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2000" b="1" dirty="0">
                <a:solidFill>
                  <a:schemeClr val="bg1"/>
                </a:solidFill>
              </a:rPr>
              <a:t>1- CONTEXTE </a:t>
            </a:r>
            <a:endParaRPr lang="fr-F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2000" b="1" dirty="0">
                <a:solidFill>
                  <a:schemeClr val="bg1"/>
                </a:solidFill>
              </a:rPr>
              <a:t>2- DEMARCHE ENGAGEE</a:t>
            </a:r>
            <a:endParaRPr lang="fr-F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2000" b="1" dirty="0">
                <a:solidFill>
                  <a:schemeClr val="bg1"/>
                </a:solidFill>
              </a:rPr>
              <a:t>3- PROJET PISTE DE REFLEXION</a:t>
            </a:r>
            <a:endParaRPr lang="fr-F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2000" b="1" dirty="0">
                <a:solidFill>
                  <a:schemeClr val="bg1"/>
                </a:solidFill>
              </a:rPr>
              <a:t>4- ATTENDUS DES ATELIERS</a:t>
            </a:r>
            <a:endParaRPr lang="fr-FR" sz="2000" dirty="0">
              <a:solidFill>
                <a:schemeClr val="bg1"/>
              </a:solidFill>
            </a:endParaRP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275302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766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3722" y="2574997"/>
            <a:ext cx="3303061" cy="1864481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77078" y="2012865"/>
            <a:ext cx="4678444" cy="4164098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Atelier 1</a:t>
            </a: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FICHE SURETE DES MARCHANDISES : TAUX DE PERDUS VOLES- NATURE ET CAUSES.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ACTIONS-MOYENS-MODE OPERATOIRE EN PLACE -CONTEXTE – 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REFLEXION PISTES POSSIBLES - HUMAIN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- MATERIEL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Constat dysfonctionnement 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Managers « développeurs » - Accompagnement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764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-  Sanction </a:t>
            </a: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115" y="5197908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18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3721" y="2574997"/>
            <a:ext cx="2653705" cy="1546429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0575" y="2012865"/>
            <a:ext cx="5552660" cy="4164098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9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Atelier 2</a:t>
            </a:r>
            <a:r>
              <a:rPr lang="fr-FR" sz="29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9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FICHE SECURITE : Système de management de la santé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9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et de la sécurité au travail.</a:t>
            </a:r>
            <a:endParaRPr lang="fr-FR" sz="2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INOVANT Démarche SMSST en cours.</a:t>
            </a:r>
            <a:endParaRPr lang="fr-FR" sz="2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Réflexion groupe sur l’Affichage des 5 engagements Sécurité : bâtir les ITEMS « tours » terrain.</a:t>
            </a:r>
            <a:endParaRPr lang="fr-FR" sz="2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9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Pertinence des mesures et vision de la méthode et atteinte du résultat. </a:t>
            </a:r>
            <a:endParaRPr lang="fr-FR" sz="2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842" y="5262829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91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8518" y="1690688"/>
            <a:ext cx="7243482" cy="5167312"/>
          </a:xfrm>
          <a:custGeom>
            <a:avLst/>
            <a:gdLst>
              <a:gd name="connsiteX0" fmla="*/ 0 w 7243482"/>
              <a:gd name="connsiteY0" fmla="*/ 0 h 5167312"/>
              <a:gd name="connsiteX1" fmla="*/ 7243482 w 7243482"/>
              <a:gd name="connsiteY1" fmla="*/ 0 h 5167312"/>
              <a:gd name="connsiteX2" fmla="*/ 7243482 w 7243482"/>
              <a:gd name="connsiteY2" fmla="*/ 5167312 h 5167312"/>
              <a:gd name="connsiteX3" fmla="*/ 221324 w 7243482"/>
              <a:gd name="connsiteY3" fmla="*/ 5167312 h 5167312"/>
              <a:gd name="connsiteX4" fmla="*/ 2615203 w 7243482"/>
              <a:gd name="connsiteY4" fmla="*/ 952 h 5167312"/>
              <a:gd name="connsiteX5" fmla="*/ 0 w 7243482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43482" h="5167312">
                <a:moveTo>
                  <a:pt x="0" y="0"/>
                </a:moveTo>
                <a:lnTo>
                  <a:pt x="7243482" y="0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7399176" cy="5166360"/>
          </a:xfrm>
          <a:custGeom>
            <a:avLst/>
            <a:gdLst>
              <a:gd name="connsiteX0" fmla="*/ 0 w 7399176"/>
              <a:gd name="connsiteY0" fmla="*/ 0 h 5166360"/>
              <a:gd name="connsiteX1" fmla="*/ 7399176 w 7399176"/>
              <a:gd name="connsiteY1" fmla="*/ 0 h 5166360"/>
              <a:gd name="connsiteX2" fmla="*/ 5005297 w 7399176"/>
              <a:gd name="connsiteY2" fmla="*/ 5166360 h 5166360"/>
              <a:gd name="connsiteX3" fmla="*/ 0 w 7399176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99176" h="5166360">
                <a:moveTo>
                  <a:pt x="0" y="0"/>
                </a:moveTo>
                <a:lnTo>
                  <a:pt x="7399176" y="0"/>
                </a:lnTo>
                <a:lnTo>
                  <a:pt x="5005297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logo2_Mich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3721" y="2574997"/>
            <a:ext cx="2653705" cy="1546429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  <a:noFill/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                      Les ateliers de réflexion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838200" y="2012865"/>
            <a:ext cx="4780722" cy="4164098"/>
          </a:xfrm>
        </p:spPr>
        <p:txBody>
          <a:bodyPr anchor="ctr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579072"/>
            <a:ext cx="6096000" cy="22808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Atelier 3</a:t>
            </a: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SURETE ET SECURITE </a:t>
            </a:r>
            <a:endParaRPr lang="fr-FR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 des Prestataires Sous- traitants 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Chargement des véhicules et conditions de fonctionnement.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Organisation-Contrôle –Obligations Réglementaires-Cahier des Charges.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108" y="5067627"/>
            <a:ext cx="3093214" cy="9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382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376</Words>
  <Application>Microsoft Office PowerPoint</Application>
  <PresentationFormat>Grand écran</PresentationFormat>
  <Paragraphs>123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                      Programme de la  Journée</vt:lpstr>
      <vt:lpstr>                      Programme de la Journée</vt:lpstr>
      <vt:lpstr>                      Programme de la Journée</vt:lpstr>
      <vt:lpstr>                      Les ateliers de réflexion</vt:lpstr>
      <vt:lpstr>                      Les ateliers de réflexion</vt:lpstr>
      <vt:lpstr>                      Les ateliers de réflexion</vt:lpstr>
      <vt:lpstr>                      Les ateliers de réflexion</vt:lpstr>
      <vt:lpstr>                      La visite</vt:lpstr>
      <vt:lpstr>                      Les ateliers de réflexion</vt:lpstr>
      <vt:lpstr>                      Les ateliers de réflexion</vt:lpstr>
      <vt:lpstr>                      Les ateliers de réflexion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SURETE ET SECURITE  EN ENTREPOT</dc:title>
  <dc:creator>michel Mazeres</dc:creator>
  <cp:lastModifiedBy>michel Mazeres</cp:lastModifiedBy>
  <cp:revision>30</cp:revision>
  <dcterms:created xsi:type="dcterms:W3CDTF">2017-03-20T18:27:27Z</dcterms:created>
  <dcterms:modified xsi:type="dcterms:W3CDTF">2018-01-27T21:50:03Z</dcterms:modified>
</cp:coreProperties>
</file>